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handoutMasterIdLst>
    <p:handoutMasterId r:id="rId6"/>
  </p:handout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92" d="100"/>
          <a:sy n="92" d="100"/>
        </p:scale>
        <p:origin x="-2124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A956D9-B2D1-40FA-8FF0-345515842C14}" type="datetimeFigureOut">
              <a:rPr lang="en-US" smtClean="0"/>
              <a:t>9/1/2015</a:t>
            </a:fld>
            <a:endParaRPr 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E963A9-9E96-4F28-9BE9-4F8D8D74DA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6234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직사각형 20"/>
          <p:cNvSpPr/>
          <p:nvPr/>
        </p:nvSpPr>
        <p:spPr>
          <a:xfrm>
            <a:off x="428596" y="6"/>
            <a:ext cx="8286808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14348" y="2143116"/>
            <a:ext cx="7643866" cy="1500198"/>
          </a:xfr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785786" y="3786190"/>
            <a:ext cx="7500990" cy="857256"/>
          </a:xfrm>
        </p:spPr>
        <p:txBody>
          <a:bodyPr anchor="t"/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t>2015-09-01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anchor="b"/>
          <a:lstStyle>
            <a:lvl1pPr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500175"/>
            <a:ext cx="8229600" cy="4625989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t>2015-09-01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8" name="직선 연결선 7"/>
          <p:cNvCxnSpPr/>
          <p:nvPr/>
        </p:nvCxnSpPr>
        <p:spPr>
          <a:xfrm>
            <a:off x="455646" y="1428736"/>
            <a:ext cx="8215370" cy="1588"/>
          </a:xfrm>
          <a:prstGeom prst="line">
            <a:avLst/>
          </a:prstGeom>
          <a:noFill/>
          <a:ln w="28575" cap="sq" cmpd="sng" algn="ctr">
            <a:solidFill>
              <a:srgbClr val="E49458"/>
            </a:solidFill>
            <a:prstDash val="solid"/>
          </a:ln>
          <a:effectLst>
            <a:outerShdw blurRad="12700" dir="5400000" algn="tl">
              <a:srgbClr val="EBE9ED">
                <a:alpha val="2745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19200000"/>
            </a:lightRig>
          </a:scene3d>
          <a:sp3d prstMaterial="matte">
            <a:bevelT h="88900"/>
            <a:contourClr>
              <a:srgbClr val="E49458">
                <a:tint val="100000"/>
                <a:shade val="100000"/>
                <a:hueMod val="100000"/>
                <a:satMod val="100000"/>
              </a:srgbClr>
            </a:contourClr>
          </a:sp3d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7643834" y="-15949"/>
            <a:ext cx="1500166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643834" y="285728"/>
            <a:ext cx="1214446" cy="6286546"/>
          </a:xfrm>
          <a:noFill/>
        </p:spPr>
        <p:txBody>
          <a:bodyPr vert="eaVert" anchor="b"/>
          <a:lstStyle>
            <a:lvl1pPr algn="ctr"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571481"/>
            <a:ext cx="7115196" cy="5715044"/>
          </a:xfrm>
        </p:spPr>
        <p:txBody>
          <a:bodyPr vert="eaVer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t>2015-09-01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/>
          <p:cNvSpPr/>
          <p:nvPr/>
        </p:nvSpPr>
        <p:spPr>
          <a:xfrm>
            <a:off x="0" y="1"/>
            <a:ext cx="285720" cy="685800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SzPct val="70000"/>
              <a:buFont typeface="Wingdings"/>
              <a:buChar char=""/>
              <a:defRPr/>
            </a:lvl1pPr>
            <a:lvl2pPr>
              <a:buSzPct val="120000"/>
              <a:defRPr/>
            </a:lvl2pPr>
            <a:lvl3pPr>
              <a:buSzPct val="120000"/>
              <a:defRPr/>
            </a:lvl3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t>2015-09-01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03475" y="285728"/>
            <a:ext cx="8554805" cy="939784"/>
          </a:xfrm>
        </p:spPr>
        <p:txBody>
          <a:bodyPr/>
          <a:lstStyle>
            <a:lvl1pPr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0" y="9"/>
            <a:ext cx="456478" cy="6857999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3071810"/>
            <a:ext cx="7715304" cy="1504952"/>
          </a:xfrm>
        </p:spPr>
        <p:txBody>
          <a:bodyPr anchor="ctr"/>
          <a:lstStyle>
            <a:lvl1pPr algn="l">
              <a:defRPr sz="4000" b="0" cap="all">
                <a:effectLst>
                  <a:outerShdw blurRad="44450" dist="25400" dir="2700000" algn="tl" rotWithShape="0">
                    <a:schemeClr val="bg1">
                      <a:alpha val="51000"/>
                    </a:scheme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00034" y="4500570"/>
            <a:ext cx="7715304" cy="1643064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600">
                <a:solidFill>
                  <a:schemeClr val="tx2"/>
                </a:solidFill>
              </a:defRPr>
            </a:lvl3pPr>
            <a:lvl4pPr marL="1371600" indent="0">
              <a:buNone/>
              <a:defRPr sz="1400">
                <a:solidFill>
                  <a:schemeClr val="tx2"/>
                </a:solidFill>
              </a:defRPr>
            </a:lvl4pPr>
            <a:lvl5pPr marL="1828800" indent="0">
              <a:buNone/>
              <a:defRPr sz="1400">
                <a:solidFill>
                  <a:schemeClr val="tx2"/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6" name="직선 연결선 15"/>
          <p:cNvCxnSpPr/>
          <p:nvPr/>
        </p:nvCxnSpPr>
        <p:spPr>
          <a:xfrm>
            <a:off x="500034" y="4429132"/>
            <a:ext cx="7715304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날짜 개체 틀 7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t>2015-09-01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0" y="285728"/>
            <a:ext cx="9144032" cy="114301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 bwMode="invGray">
          <a:xfrm>
            <a:off x="785782" y="1643050"/>
            <a:ext cx="3786218" cy="4429156"/>
          </a:xfrm>
          <a:prstGeom prst="roundRect">
            <a:avLst>
              <a:gd name="adj" fmla="val 5345"/>
            </a:avLst>
          </a:prstGeom>
          <a:solidFill>
            <a:schemeClr val="tx2">
              <a:tint val="50000"/>
              <a:alpha val="50000"/>
            </a:schemeClr>
          </a:solidFill>
          <a:effectLst/>
          <a:scene3d>
            <a:camera prst="orthographicFront"/>
            <a:lightRig rig="threePt" dir="t"/>
          </a:scene3d>
          <a:sp3d contourW="12700">
            <a:bevelT/>
            <a:contourClr>
              <a:schemeClr val="bg2"/>
            </a:contourClr>
          </a:sp3d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 bwMode="invGray">
          <a:xfrm>
            <a:off x="4714876" y="1643050"/>
            <a:ext cx="3785616" cy="4429156"/>
          </a:xfrm>
          <a:prstGeom prst="roundRect">
            <a:avLst>
              <a:gd name="adj" fmla="val 6980"/>
            </a:avLst>
          </a:prstGeom>
          <a:solidFill>
            <a:schemeClr val="tx2">
              <a:tint val="75000"/>
              <a:alpha val="50000"/>
            </a:schemeClr>
          </a:solidFill>
          <a:effectLst/>
          <a:scene3d>
            <a:camera prst="orthographicFront"/>
            <a:lightRig rig="threePt" dir="t"/>
          </a:scene3d>
          <a:sp3d contourW="12700">
            <a:bevelT/>
            <a:contourClr>
              <a:schemeClr val="bg2"/>
            </a:contourClr>
          </a:sp3d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t>2015-09-01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t>2015-09-01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0" name="내용 개체 틀 9"/>
          <p:cNvSpPr>
            <a:spLocks noGrp="1"/>
          </p:cNvSpPr>
          <p:nvPr>
            <p:ph sz="half" idx="2"/>
          </p:nvPr>
        </p:nvSpPr>
        <p:spPr bwMode="invGray">
          <a:xfrm>
            <a:off x="500038" y="1500174"/>
            <a:ext cx="4000529" cy="3786214"/>
          </a:xfrm>
          <a:prstGeom prst="roundRect">
            <a:avLst>
              <a:gd name="adj" fmla="val 5345"/>
            </a:avLst>
          </a:prstGeom>
          <a:gradFill flip="none" rotWithShape="1">
            <a:gsLst>
              <a:gs pos="0">
                <a:schemeClr val="accent1">
                  <a:shade val="75000"/>
                  <a:alpha val="50000"/>
                </a:schemeClr>
              </a:gs>
              <a:gs pos="100000">
                <a:schemeClr val="accent1">
                  <a:shade val="75000"/>
                  <a:tint val="20000"/>
                  <a:alpha val="50000"/>
                </a:schemeClr>
              </a:gs>
            </a:gsLst>
            <a:lin ang="13500000" scaled="1"/>
            <a:tileRect/>
          </a:gradFill>
          <a:effectLst/>
          <a:scene3d>
            <a:camera prst="orthographicFront"/>
            <a:lightRig rig="glow" dir="t">
              <a:rot lat="0" lon="0" rev="4800000"/>
            </a:lightRig>
          </a:scene3d>
          <a:sp3d extrusionH="12700" contourW="12700" prstMaterial="powder">
            <a:bevelT h="12700"/>
            <a:bevelB h="50800"/>
            <a:contourClr>
              <a:schemeClr val="bg2"/>
            </a:contourClr>
          </a:sp3d>
        </p:spPr>
        <p:txBody>
          <a:bodyPr/>
          <a:lstStyle>
            <a:lvl1pPr>
              <a:defRPr sz="2800">
                <a:solidFill>
                  <a:schemeClr val="tx1">
                    <a:tint val="95000"/>
                  </a:schemeClr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 bwMode="ltGray">
          <a:xfrm>
            <a:off x="500038" y="5429264"/>
            <a:ext cx="4005072" cy="714380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 b="0">
                <a:solidFill>
                  <a:schemeClr val="tx1"/>
                </a:solidFill>
              </a:defRPr>
            </a:lvl2pPr>
            <a:lvl3pPr marL="914400" indent="0" algn="ctr">
              <a:buNone/>
              <a:defRPr sz="1800" b="0">
                <a:solidFill>
                  <a:schemeClr val="tx1"/>
                </a:solidFill>
              </a:defRPr>
            </a:lvl3pPr>
            <a:lvl4pPr marL="1371600" indent="0" algn="ctr">
              <a:buNone/>
              <a:defRPr sz="1600" b="0">
                <a:solidFill>
                  <a:schemeClr val="tx1"/>
                </a:solidFill>
              </a:defRPr>
            </a:lvl4pPr>
            <a:lvl5pPr marL="1828800" indent="0" algn="ctr">
              <a:buNone/>
              <a:defRPr sz="1600" b="0">
                <a:solidFill>
                  <a:schemeClr val="tx1"/>
                </a:solidFill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12" name="내용 개체 틀 11"/>
          <p:cNvSpPr>
            <a:spLocks noGrp="1"/>
          </p:cNvSpPr>
          <p:nvPr>
            <p:ph sz="half" idx="4"/>
          </p:nvPr>
        </p:nvSpPr>
        <p:spPr bwMode="invGray">
          <a:xfrm>
            <a:off x="4716932" y="1500174"/>
            <a:ext cx="4000529" cy="3786214"/>
          </a:xfrm>
          <a:prstGeom prst="roundRect">
            <a:avLst>
              <a:gd name="adj" fmla="val 5345"/>
            </a:avLst>
          </a:prstGeom>
          <a:gradFill flip="none" rotWithShape="1">
            <a:gsLst>
              <a:gs pos="0">
                <a:schemeClr val="accent2">
                  <a:shade val="75000"/>
                  <a:alpha val="50000"/>
                </a:schemeClr>
              </a:gs>
              <a:gs pos="100000">
                <a:schemeClr val="accent2">
                  <a:tint val="20000"/>
                  <a:alpha val="50000"/>
                </a:schemeClr>
              </a:gs>
            </a:gsLst>
            <a:lin ang="13500000" scaled="1"/>
            <a:tileRect/>
          </a:gradFill>
          <a:effectLst/>
          <a:scene3d>
            <a:camera prst="orthographicFront"/>
            <a:lightRig rig="glow" dir="t">
              <a:rot lat="0" lon="0" rev="4800000"/>
            </a:lightRig>
          </a:scene3d>
          <a:sp3d extrusionH="12700" contourW="12700" prstMaterial="powder">
            <a:bevelT h="12700"/>
            <a:bevelB h="50800"/>
            <a:contourClr>
              <a:schemeClr val="bg2"/>
            </a:contourClr>
          </a:sp3d>
        </p:spPr>
        <p:txBody>
          <a:bodyPr/>
          <a:lstStyle>
            <a:lvl1pPr>
              <a:defRPr sz="2800">
                <a:solidFill>
                  <a:schemeClr val="tx1">
                    <a:tint val="95000"/>
                  </a:schemeClr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 bwMode="ltGray">
          <a:xfrm>
            <a:off x="4714876" y="5429264"/>
            <a:ext cx="4000528" cy="714380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 b="0">
                <a:solidFill>
                  <a:schemeClr val="tx1"/>
                </a:solidFill>
              </a:defRPr>
            </a:lvl2pPr>
            <a:lvl3pPr marL="914400" indent="0" algn="ctr">
              <a:buNone/>
              <a:defRPr sz="1800" b="0">
                <a:solidFill>
                  <a:schemeClr val="tx1"/>
                </a:solidFill>
              </a:defRPr>
            </a:lvl3pPr>
            <a:lvl4pPr marL="1371600" indent="0" algn="ctr">
              <a:buNone/>
              <a:defRPr sz="1600" b="0">
                <a:solidFill>
                  <a:schemeClr val="tx1"/>
                </a:solidFill>
              </a:defRPr>
            </a:lvl4pPr>
            <a:lvl5pPr marL="1828800" indent="0" algn="ctr">
              <a:buNone/>
              <a:defRPr sz="1600" b="0">
                <a:solidFill>
                  <a:schemeClr val="tx1"/>
                </a:solidFill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0" y="4"/>
            <a:ext cx="285720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8859915" y="4"/>
            <a:ext cx="285720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428596" y="6"/>
            <a:ext cx="8286808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186766" cy="1143000"/>
          </a:xfrm>
        </p:spPr>
        <p:txBody>
          <a:bodyPr/>
          <a:lstStyle>
            <a:lvl1pPr algn="l"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t>2015-09-01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t>2015-09-01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 bwMode="invGray">
          <a:xfrm>
            <a:off x="285720" y="263808"/>
            <a:ext cx="8858280" cy="664862"/>
          </a:xfrm>
          <a:prstGeom prst="rect">
            <a:avLst/>
          </a:prstGeom>
          <a:solidFill>
            <a:schemeClr val="tx1">
              <a:tint val="95000"/>
              <a:alpha val="69804"/>
            </a:scheme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 bwMode="invGray">
          <a:xfrm>
            <a:off x="500034" y="285728"/>
            <a:ext cx="8143932" cy="642942"/>
          </a:xfrm>
          <a:noFill/>
        </p:spPr>
        <p:txBody>
          <a:bodyPr anchor="b">
            <a:noAutofit/>
          </a:bodyPr>
          <a:lstStyle>
            <a:lvl1pPr algn="l">
              <a:defRPr sz="2800" b="1">
                <a:ln w="9525" cmpd="sng">
                  <a:noFill/>
                </a:ln>
                <a:solidFill>
                  <a:schemeClr val="bg1"/>
                </a:solidFill>
                <a:effectLst>
                  <a:outerShdw blurRad="44450" dist="25400" dir="2700000" algn="tl" rotWithShape="0">
                    <a:schemeClr val="tx1">
                      <a:alpha val="51000"/>
                    </a:scheme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00034" y="1006230"/>
            <a:ext cx="2214578" cy="535172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t>2015-09-01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5" name="내용 개체 틀 14"/>
          <p:cNvSpPr>
            <a:spLocks noGrp="1"/>
          </p:cNvSpPr>
          <p:nvPr>
            <p:ph sz="quarter" idx="1"/>
          </p:nvPr>
        </p:nvSpPr>
        <p:spPr>
          <a:xfrm>
            <a:off x="2786064" y="1000108"/>
            <a:ext cx="5857875" cy="5357830"/>
          </a:xfrm>
        </p:spPr>
        <p:txBody>
          <a:bodyPr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9" name="직사각형 8"/>
          <p:cNvSpPr/>
          <p:nvPr/>
        </p:nvSpPr>
        <p:spPr>
          <a:xfrm>
            <a:off x="0" y="4"/>
            <a:ext cx="285720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0" y="3571876"/>
            <a:ext cx="9144000" cy="3286126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3571876"/>
            <a:ext cx="3286148" cy="113824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00034" y="4714884"/>
            <a:ext cx="3286148" cy="114300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t>2015-09-01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572272"/>
            <a:ext cx="2895600" cy="297750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그림 개체 틀 7"/>
          <p:cNvSpPr>
            <a:spLocks noGrp="1"/>
          </p:cNvSpPr>
          <p:nvPr>
            <p:ph type="pic" idx="1"/>
          </p:nvPr>
        </p:nvSpPr>
        <p:spPr>
          <a:xfrm>
            <a:off x="4000496" y="1071546"/>
            <a:ext cx="4214842" cy="4714908"/>
          </a:xfrm>
          <a:solidFill>
            <a:schemeClr val="tx2"/>
          </a:solidFill>
          <a:ln w="152400" cap="rnd">
            <a:solidFill>
              <a:srgbClr val="FFFFFF"/>
            </a:solidFill>
            <a:round/>
          </a:ln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scene3d>
            <a:camera prst="orthographicFront"/>
            <a:lightRig rig="twoPt" dir="t">
              <a:rot lat="0" lon="0" rev="10800000"/>
            </a:lightRig>
          </a:scene3d>
          <a:sp3d contourW="6350">
            <a:bevelT w="50800" h="16510"/>
            <a:contourClr>
              <a:srgbClr val="C0C0C0"/>
            </a:contourClr>
          </a:sp3d>
        </p:spPr>
        <p:txBody>
          <a:bodyPr/>
          <a:lstStyle>
            <a:lvl1pPr marL="0" indent="0">
              <a:buNone/>
              <a:defRPr sz="3200">
                <a:solidFill>
                  <a:schemeClr val="tx2">
                    <a:tint val="10000"/>
                  </a:schemeClr>
                </a:solidFill>
                <a:effectLst>
                  <a:outerShdw blurRad="50800" dist="50800" dir="5400000" algn="tl" rotWithShape="0">
                    <a:srgbClr val="000000">
                      <a:alpha val="58000"/>
                    </a:srgbClr>
                  </a:outerShdw>
                </a:effectLst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직사각형 27"/>
          <p:cNvSpPr/>
          <p:nvPr/>
        </p:nvSpPr>
        <p:spPr>
          <a:xfrm>
            <a:off x="0" y="6572272"/>
            <a:ext cx="9144000" cy="285728"/>
          </a:xfrm>
          <a:prstGeom prst="rect">
            <a:avLst/>
          </a:prstGeom>
          <a:ln w="15875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0" y="2380"/>
            <a:ext cx="9144000" cy="283348"/>
          </a:xfrm>
          <a:prstGeom prst="rect">
            <a:avLst/>
          </a:prstGeom>
          <a:solidFill>
            <a:schemeClr val="accent4"/>
          </a:solidFill>
          <a:ln w="15875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12353" y="274638"/>
            <a:ext cx="8545927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572272"/>
            <a:ext cx="2133600" cy="285752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CEF2018-4212-4B75-A328-D666677A978A}" type="datetimeFigureOut">
              <a:rPr lang="ko-KR" altLang="en-US" smtClean="0"/>
              <a:t>2015-09-01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572272"/>
            <a:ext cx="2895600" cy="285752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572272"/>
            <a:ext cx="2133600" cy="285752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400" b="0" kern="1200" spc="100" dirty="0">
          <a:ln w="18000">
            <a:noFill/>
            <a:prstDash val="solid"/>
          </a:ln>
          <a:solidFill>
            <a:schemeClr val="tx1"/>
          </a:solidFill>
          <a:effectLst>
            <a:outerShdw blurRad="44450" dist="25400" dir="2700000" algn="tl" rotWithShape="0">
              <a:schemeClr val="bg1">
                <a:alpha val="51000"/>
              </a:schemeClr>
            </a:outerShdw>
          </a:effectLst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Font typeface="Arial"/>
        <a:buChar char="•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Font typeface="Arial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tx2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tx2"/>
        </a:buClr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geochemistry.korearth.net/" TargetMode="External"/><Relationship Id="rId2" Type="http://schemas.openxmlformats.org/officeDocument/2006/relationships/hyperlink" Target="mailto:jyu@kangwon.ac.kr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korearth.net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dirty="0" smtClean="0">
                <a:latin typeface="+mj-ea"/>
                <a:cs typeface="Times New Roman" panose="02020603050405020304" pitchFamily="18" charset="0"/>
              </a:rPr>
              <a:t>지질융합기술특강 및 실습</a:t>
            </a:r>
            <a:endParaRPr lang="ko-KR" altLang="en-US" dirty="0">
              <a:latin typeface="+mj-ea"/>
              <a:cs typeface="Times New Roman" panose="02020603050405020304" pitchFamily="18" charset="0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971600" y="1628800"/>
            <a:ext cx="7500990" cy="857256"/>
          </a:xfrm>
        </p:spPr>
        <p:txBody>
          <a:bodyPr/>
          <a:lstStyle/>
          <a:p>
            <a:r>
              <a:rPr lang="en-US" altLang="ko-KR" dirty="0" smtClean="0"/>
              <a:t>4432109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868144" y="5733256"/>
            <a:ext cx="233910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 smtClean="0">
                <a:latin typeface="새굴림" panose="02030600000101010101" pitchFamily="18" charset="-127"/>
                <a:ea typeface="새굴림" panose="02030600000101010101" pitchFamily="18" charset="-127"/>
              </a:rPr>
              <a:t>유재영</a:t>
            </a:r>
            <a:endParaRPr lang="en-US" altLang="ko-KR" sz="2000" dirty="0" smtClean="0">
              <a:latin typeface="새굴림" panose="02030600000101010101" pitchFamily="18" charset="-127"/>
              <a:ea typeface="새굴림" panose="02030600000101010101" pitchFamily="18" charset="-127"/>
            </a:endParaRPr>
          </a:p>
          <a:p>
            <a:endParaRPr lang="en-US" altLang="ko-KR" dirty="0" smtClean="0">
              <a:latin typeface="새굴림" panose="02030600000101010101" pitchFamily="18" charset="-127"/>
              <a:ea typeface="새굴림" panose="02030600000101010101" pitchFamily="18" charset="-127"/>
            </a:endParaRPr>
          </a:p>
          <a:p>
            <a:r>
              <a:rPr lang="ko-KR" altLang="en-US" dirty="0" smtClean="0">
                <a:latin typeface="새굴림" panose="02030600000101010101" pitchFamily="18" charset="-127"/>
                <a:ea typeface="새굴림" panose="02030600000101010101" pitchFamily="18" charset="-127"/>
              </a:rPr>
              <a:t>강원대학교 지질학과</a:t>
            </a:r>
            <a:endParaRPr lang="en-US" altLang="ko-KR" dirty="0" smtClean="0">
              <a:latin typeface="새굴림" panose="02030600000101010101" pitchFamily="18" charset="-127"/>
              <a:ea typeface="새굴림" panose="02030600000101010101" pitchFamily="18" charset="-127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ko-KR" altLang="en-US" dirty="0" smtClean="0"/>
              <a:t>담당 교수</a:t>
            </a:r>
            <a:r>
              <a:rPr lang="en-US" altLang="ko-KR" dirty="0" smtClean="0"/>
              <a:t>: </a:t>
            </a:r>
            <a:r>
              <a:rPr lang="ko-KR" altLang="en-US" dirty="0" smtClean="0"/>
              <a:t>유재영</a:t>
            </a:r>
            <a:endParaRPr lang="en-US" altLang="ko-KR" dirty="0" smtClean="0"/>
          </a:p>
          <a:p>
            <a:pPr lvl="1"/>
            <a:r>
              <a:rPr lang="en-US" altLang="ko-KR" sz="2400" dirty="0" smtClean="0">
                <a:hlinkClick r:id="rId2"/>
              </a:rPr>
              <a:t>jyu@kangwon.ac.kr</a:t>
            </a:r>
            <a:endParaRPr lang="en-US" altLang="ko-KR" sz="2400" dirty="0" smtClean="0"/>
          </a:p>
          <a:p>
            <a:pPr lvl="1"/>
            <a:r>
              <a:rPr lang="ko-KR" altLang="en-US" sz="2400" dirty="0" smtClean="0"/>
              <a:t>전화</a:t>
            </a:r>
            <a:r>
              <a:rPr lang="en-US" altLang="ko-KR" sz="2400" dirty="0" smtClean="0"/>
              <a:t>: 8557</a:t>
            </a:r>
          </a:p>
          <a:p>
            <a:pPr lvl="1"/>
            <a:r>
              <a:rPr lang="ko-KR" altLang="en-US" sz="2400" dirty="0" smtClean="0"/>
              <a:t>연구실</a:t>
            </a:r>
            <a:r>
              <a:rPr lang="en-US" altLang="ko-KR" sz="2400" dirty="0" smtClean="0"/>
              <a:t>: </a:t>
            </a:r>
            <a:r>
              <a:rPr lang="ko-KR" altLang="en-US" sz="2400" dirty="0" smtClean="0"/>
              <a:t>자</a:t>
            </a:r>
            <a:r>
              <a:rPr lang="en-US" altLang="ko-KR" sz="2400" dirty="0" smtClean="0"/>
              <a:t>3-212</a:t>
            </a:r>
          </a:p>
          <a:p>
            <a:pPr lvl="1"/>
            <a:endParaRPr lang="en-US" altLang="ko-KR" sz="2400" dirty="0" smtClean="0"/>
          </a:p>
          <a:p>
            <a:r>
              <a:rPr lang="ko-KR" altLang="en-US" dirty="0" smtClean="0"/>
              <a:t>강의 자료</a:t>
            </a:r>
            <a:r>
              <a:rPr lang="en-US" altLang="ko-KR" dirty="0" smtClean="0"/>
              <a:t>  </a:t>
            </a:r>
          </a:p>
          <a:p>
            <a:pPr lvl="1"/>
            <a:r>
              <a:rPr lang="en-US" altLang="ko-KR" sz="2400" dirty="0" smtClean="0">
                <a:hlinkClick r:id="rId3"/>
              </a:rPr>
              <a:t>http://geochemistry.korearth.net</a:t>
            </a:r>
            <a:endParaRPr lang="en-US" altLang="ko-KR" sz="2400" dirty="0" smtClean="0"/>
          </a:p>
          <a:p>
            <a:pPr lvl="1"/>
            <a:r>
              <a:rPr lang="en-US" altLang="ko-KR" sz="2400" dirty="0"/>
              <a:t>http://geochemistry.korearth.net/index.php/Special_Lecture_IG_2</a:t>
            </a:r>
            <a:endParaRPr lang="en-US" altLang="ko-KR" sz="2400" dirty="0" smtClean="0"/>
          </a:p>
          <a:p>
            <a:pPr lvl="1"/>
            <a:endParaRPr lang="en-US" altLang="ko-KR" sz="2400" dirty="0" smtClean="0"/>
          </a:p>
          <a:p>
            <a:r>
              <a:rPr lang="ko-KR" altLang="en-US" dirty="0" smtClean="0"/>
              <a:t>강의 교재</a:t>
            </a:r>
            <a:endParaRPr lang="en-US" altLang="ko-KR" dirty="0" smtClean="0"/>
          </a:p>
          <a:p>
            <a:pPr lvl="1"/>
            <a:r>
              <a:rPr lang="ko-KR" altLang="en-US" sz="2400" dirty="0" smtClean="0"/>
              <a:t>없음</a:t>
            </a:r>
            <a:endParaRPr lang="en-US" altLang="ko-KR" sz="2400" dirty="0" smtClean="0"/>
          </a:p>
          <a:p>
            <a:pPr lvl="1"/>
            <a:endParaRPr lang="en-US" altLang="ko-KR" sz="2400" dirty="0">
              <a:hlinkClick r:id="rId4"/>
            </a:endParaRPr>
          </a:p>
          <a:p>
            <a:r>
              <a:rPr lang="ko-KR" altLang="en-US" dirty="0" smtClean="0"/>
              <a:t>성적 평가</a:t>
            </a:r>
            <a:endParaRPr lang="en-US" altLang="ko-KR" dirty="0"/>
          </a:p>
          <a:p>
            <a:pPr lvl="1"/>
            <a:r>
              <a:rPr lang="ko-KR" altLang="en-US" dirty="0" smtClean="0"/>
              <a:t>중간</a:t>
            </a:r>
            <a:r>
              <a:rPr lang="en-US" altLang="ko-KR" dirty="0" smtClean="0"/>
              <a:t>(30%)+</a:t>
            </a:r>
            <a:r>
              <a:rPr lang="ko-KR" altLang="en-US" dirty="0" smtClean="0"/>
              <a:t>기말</a:t>
            </a:r>
            <a:r>
              <a:rPr lang="en-US" altLang="ko-KR" dirty="0" smtClean="0"/>
              <a:t>(30%)+</a:t>
            </a:r>
            <a:r>
              <a:rPr lang="ko-KR" altLang="en-US" dirty="0" smtClean="0"/>
              <a:t>과제</a:t>
            </a:r>
            <a:r>
              <a:rPr lang="en-US" altLang="ko-KR" dirty="0" smtClean="0"/>
              <a:t>(30%)+</a:t>
            </a:r>
            <a:r>
              <a:rPr lang="ko-KR" altLang="en-US" dirty="0" smtClean="0"/>
              <a:t>출석</a:t>
            </a:r>
            <a:r>
              <a:rPr lang="en-US" altLang="ko-KR" dirty="0" smtClean="0"/>
              <a:t>(10%)</a:t>
            </a: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교과목 정보</a:t>
            </a:r>
            <a:endParaRPr lang="ko-KR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내용 개체 틀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66312629"/>
              </p:ext>
            </p:extLst>
          </p:nvPr>
        </p:nvGraphicFramePr>
        <p:xfrm>
          <a:off x="1475656" y="1340768"/>
          <a:ext cx="6120680" cy="5142947"/>
        </p:xfrm>
        <a:graphic>
          <a:graphicData uri="http://schemas.openxmlformats.org/drawingml/2006/table">
            <a:tbl>
              <a:tblPr/>
              <a:tblGrid>
                <a:gridCol w="881126"/>
                <a:gridCol w="3842339"/>
                <a:gridCol w="1397215"/>
              </a:tblGrid>
              <a:tr h="419868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1" i="0" u="none" strike="noStrike" dirty="0">
                          <a:effectLst/>
                          <a:latin typeface="굴림"/>
                        </a:rPr>
                        <a:t>주차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1" i="0" u="none" strike="noStrike" dirty="0">
                          <a:effectLst/>
                          <a:latin typeface="굴림"/>
                        </a:rPr>
                        <a:t>수업내용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1" i="0" u="none" strike="noStrike" dirty="0">
                          <a:effectLst/>
                          <a:latin typeface="굴림"/>
                        </a:rPr>
                        <a:t>교재범위 및 과제물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00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effectLst/>
                          <a:latin typeface="굴림체"/>
                        </a:rPr>
                        <a:t>1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dirty="0" err="1" smtClean="0">
                          <a:effectLst/>
                        </a:rPr>
                        <a:t>서론</a:t>
                      </a:r>
                      <a:r>
                        <a:rPr lang="en-US" sz="900" dirty="0" smtClean="0">
                          <a:effectLst/>
                        </a:rPr>
                        <a:t>: </a:t>
                      </a:r>
                      <a:r>
                        <a:rPr lang="en-US" sz="900" dirty="0" err="1" smtClean="0">
                          <a:effectLst/>
                        </a:rPr>
                        <a:t>강의</a:t>
                      </a:r>
                      <a:r>
                        <a:rPr lang="en-US" sz="900" dirty="0" smtClean="0">
                          <a:effectLst/>
                        </a:rPr>
                        <a:t> 및 </a:t>
                      </a:r>
                      <a:r>
                        <a:rPr lang="en-US" sz="900" dirty="0" err="1" smtClean="0">
                          <a:effectLst/>
                        </a:rPr>
                        <a:t>실습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r>
                        <a:rPr lang="en-US" sz="900" dirty="0" err="1" smtClean="0">
                          <a:effectLst/>
                        </a:rPr>
                        <a:t>계획</a:t>
                      </a:r>
                      <a:r>
                        <a:rPr lang="en-US" sz="900" dirty="0" smtClean="0">
                          <a:effectLst/>
                        </a:rPr>
                        <a:t>, </a:t>
                      </a:r>
                      <a:r>
                        <a:rPr lang="en-US" sz="900" dirty="0" err="1" smtClean="0">
                          <a:effectLst/>
                        </a:rPr>
                        <a:t>평가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r>
                        <a:rPr lang="en-US" sz="900" dirty="0" err="1" smtClean="0">
                          <a:effectLst/>
                        </a:rPr>
                        <a:t>방법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r>
                        <a:rPr lang="en-US" sz="900" dirty="0" err="1" smtClean="0">
                          <a:effectLst/>
                        </a:rPr>
                        <a:t>등에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r>
                        <a:rPr lang="en-US" sz="900" dirty="0" err="1" smtClean="0">
                          <a:effectLst/>
                        </a:rPr>
                        <a:t>대한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r>
                        <a:rPr lang="en-US" sz="900" dirty="0" err="1" smtClean="0">
                          <a:effectLst/>
                        </a:rPr>
                        <a:t>안내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endParaRPr lang="ko-KR" altLang="en-US" sz="900" b="0" i="0" u="none" strike="noStrike" dirty="0">
                        <a:effectLst/>
                        <a:latin typeface="굴림체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dirty="0" err="1" smtClean="0">
                          <a:effectLst/>
                        </a:rPr>
                        <a:t>진로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r>
                        <a:rPr lang="en-US" sz="900" dirty="0" err="1" smtClean="0">
                          <a:effectLst/>
                        </a:rPr>
                        <a:t>희망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r>
                        <a:rPr lang="en-US" sz="900" dirty="0" err="1" smtClean="0">
                          <a:effectLst/>
                        </a:rPr>
                        <a:t>분야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r>
                        <a:rPr lang="en-US" sz="900" dirty="0" err="1" smtClean="0">
                          <a:effectLst/>
                        </a:rPr>
                        <a:t>조사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endParaRPr lang="ko-KR" altLang="en-US" sz="900" b="0" i="0" u="none" strike="noStrike" dirty="0">
                        <a:effectLst/>
                        <a:latin typeface="굴림체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61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effectLst/>
                          <a:latin typeface="굴림체"/>
                        </a:rPr>
                        <a:t>2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dirty="0" err="1" smtClean="0">
                          <a:effectLst/>
                        </a:rPr>
                        <a:t>자원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r>
                        <a:rPr lang="en-US" sz="900" dirty="0" err="1" smtClean="0">
                          <a:effectLst/>
                        </a:rPr>
                        <a:t>개발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r>
                        <a:rPr lang="en-US" sz="900" dirty="0" err="1" smtClean="0">
                          <a:effectLst/>
                        </a:rPr>
                        <a:t>개요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endParaRPr lang="ko-KR" altLang="en-US" sz="900" b="0" i="0" u="none" strike="noStrike" dirty="0">
                        <a:effectLst/>
                        <a:latin typeface="굴림체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dirty="0" err="1" smtClean="0">
                          <a:effectLst/>
                        </a:rPr>
                        <a:t>우리나라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r>
                        <a:rPr lang="en-US" sz="900" dirty="0" err="1" smtClean="0">
                          <a:effectLst/>
                        </a:rPr>
                        <a:t>자원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r>
                        <a:rPr lang="en-US" sz="900" dirty="0" err="1" smtClean="0">
                          <a:effectLst/>
                        </a:rPr>
                        <a:t>산업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r>
                        <a:rPr lang="en-US" sz="900" dirty="0" err="1" smtClean="0">
                          <a:effectLst/>
                        </a:rPr>
                        <a:t>현황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r>
                        <a:rPr lang="en-US" sz="900" dirty="0" err="1" smtClean="0">
                          <a:effectLst/>
                        </a:rPr>
                        <a:t>조사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endParaRPr lang="ko-KR" altLang="en-US" sz="900" b="0" i="0" u="none" strike="noStrike" dirty="0">
                        <a:effectLst/>
                        <a:latin typeface="굴림체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61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effectLst/>
                          <a:latin typeface="굴림체"/>
                        </a:rPr>
                        <a:t>3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dirty="0" err="1" smtClean="0">
                          <a:effectLst/>
                        </a:rPr>
                        <a:t>자원개발</a:t>
                      </a:r>
                      <a:r>
                        <a:rPr lang="en-US" sz="900" dirty="0" smtClean="0">
                          <a:effectLst/>
                        </a:rPr>
                        <a:t>: </a:t>
                      </a:r>
                      <a:r>
                        <a:rPr lang="en-US" sz="900" dirty="0" err="1" smtClean="0">
                          <a:effectLst/>
                        </a:rPr>
                        <a:t>우리나라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r>
                        <a:rPr lang="en-US" sz="900" dirty="0" err="1" smtClean="0">
                          <a:effectLst/>
                        </a:rPr>
                        <a:t>자원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r>
                        <a:rPr lang="en-US" sz="900" dirty="0" err="1" smtClean="0">
                          <a:effectLst/>
                        </a:rPr>
                        <a:t>개발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r>
                        <a:rPr lang="en-US" sz="900" dirty="0" err="1" smtClean="0">
                          <a:effectLst/>
                        </a:rPr>
                        <a:t>체계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endParaRPr lang="en-US" sz="900" b="0" i="0" u="none" strike="noStrike" dirty="0">
                        <a:effectLst/>
                        <a:latin typeface="굴림체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dirty="0" err="1" smtClean="0">
                          <a:effectLst/>
                        </a:rPr>
                        <a:t>국내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r>
                        <a:rPr lang="en-US" sz="900" dirty="0" err="1" smtClean="0">
                          <a:effectLst/>
                        </a:rPr>
                        <a:t>자원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r>
                        <a:rPr lang="en-US" sz="900" dirty="0" err="1" smtClean="0">
                          <a:effectLst/>
                        </a:rPr>
                        <a:t>개발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r>
                        <a:rPr lang="en-US" sz="900" dirty="0" err="1" smtClean="0">
                          <a:effectLst/>
                        </a:rPr>
                        <a:t>절차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r>
                        <a:rPr lang="en-US" sz="900" dirty="0" err="1" smtClean="0">
                          <a:effectLst/>
                        </a:rPr>
                        <a:t>조사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endParaRPr lang="ko-KR" altLang="en-US" sz="900" b="0" i="0" u="none" strike="noStrike" dirty="0">
                        <a:effectLst/>
                        <a:latin typeface="굴림체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61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effectLst/>
                          <a:latin typeface="굴림체"/>
                        </a:rPr>
                        <a:t>4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dirty="0" err="1" smtClean="0">
                          <a:effectLst/>
                        </a:rPr>
                        <a:t>자원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r>
                        <a:rPr lang="en-US" sz="900" dirty="0" err="1" smtClean="0">
                          <a:effectLst/>
                        </a:rPr>
                        <a:t>개발</a:t>
                      </a:r>
                      <a:r>
                        <a:rPr lang="en-US" sz="900" dirty="0" smtClean="0">
                          <a:effectLst/>
                        </a:rPr>
                        <a:t>: </a:t>
                      </a:r>
                      <a:r>
                        <a:rPr lang="en-US" sz="900" dirty="0" err="1" smtClean="0">
                          <a:effectLst/>
                        </a:rPr>
                        <a:t>지질조사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endParaRPr lang="en-US" sz="900" b="0" i="0" u="none" strike="noStrike" dirty="0">
                        <a:effectLst/>
                        <a:latin typeface="굴림체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dirty="0" err="1" smtClean="0">
                          <a:effectLst/>
                        </a:rPr>
                        <a:t>자원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r>
                        <a:rPr lang="en-US" sz="900" dirty="0" err="1" smtClean="0">
                          <a:effectLst/>
                        </a:rPr>
                        <a:t>개발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r>
                        <a:rPr lang="en-US" sz="900" dirty="0" err="1" smtClean="0">
                          <a:effectLst/>
                        </a:rPr>
                        <a:t>관련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r>
                        <a:rPr lang="en-US" sz="900" dirty="0" err="1" smtClean="0">
                          <a:effectLst/>
                        </a:rPr>
                        <a:t>법령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r>
                        <a:rPr lang="en-US" sz="900" dirty="0" err="1" smtClean="0">
                          <a:effectLst/>
                        </a:rPr>
                        <a:t>조사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endParaRPr lang="ko-KR" altLang="en-US" sz="900" b="0" i="0" u="none" strike="noStrike" dirty="0">
                        <a:effectLst/>
                        <a:latin typeface="굴림체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00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effectLst/>
                          <a:latin typeface="굴림체"/>
                        </a:rPr>
                        <a:t>5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dirty="0" err="1" smtClean="0">
                          <a:effectLst/>
                        </a:rPr>
                        <a:t>자원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r>
                        <a:rPr lang="en-US" sz="900" dirty="0" err="1" smtClean="0">
                          <a:effectLst/>
                        </a:rPr>
                        <a:t>개발</a:t>
                      </a:r>
                      <a:r>
                        <a:rPr lang="en-US" sz="900" dirty="0" smtClean="0">
                          <a:effectLst/>
                        </a:rPr>
                        <a:t>: </a:t>
                      </a:r>
                      <a:r>
                        <a:rPr lang="en-US" sz="900" dirty="0" err="1" smtClean="0">
                          <a:effectLst/>
                        </a:rPr>
                        <a:t>자원량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r>
                        <a:rPr lang="en-US" sz="900" dirty="0" err="1" smtClean="0">
                          <a:effectLst/>
                        </a:rPr>
                        <a:t>평가</a:t>
                      </a:r>
                      <a:r>
                        <a:rPr lang="en-US" sz="900" dirty="0" smtClean="0">
                          <a:effectLst/>
                        </a:rPr>
                        <a:t> 및 </a:t>
                      </a:r>
                      <a:r>
                        <a:rPr lang="en-US" sz="900" dirty="0" err="1" smtClean="0">
                          <a:effectLst/>
                        </a:rPr>
                        <a:t>개발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r>
                        <a:rPr lang="en-US" sz="900" dirty="0" err="1" smtClean="0">
                          <a:effectLst/>
                        </a:rPr>
                        <a:t>계획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r>
                        <a:rPr lang="en-US" sz="900" dirty="0" err="1" smtClean="0">
                          <a:effectLst/>
                        </a:rPr>
                        <a:t>수립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endParaRPr lang="ko-KR" altLang="en-US" sz="900" b="0" i="0" u="none" strike="noStrike" dirty="0">
                        <a:effectLst/>
                        <a:latin typeface="굴림체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dirty="0" err="1" smtClean="0">
                          <a:effectLst/>
                        </a:rPr>
                        <a:t>자원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r>
                        <a:rPr lang="en-US" sz="900" dirty="0" err="1" smtClean="0">
                          <a:effectLst/>
                        </a:rPr>
                        <a:t>개발을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r>
                        <a:rPr lang="en-US" sz="900" dirty="0" err="1" smtClean="0">
                          <a:effectLst/>
                        </a:rPr>
                        <a:t>위한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r>
                        <a:rPr lang="en-US" sz="900" dirty="0" err="1" smtClean="0">
                          <a:effectLst/>
                        </a:rPr>
                        <a:t>지질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r>
                        <a:rPr lang="en-US" sz="900" dirty="0" err="1" smtClean="0">
                          <a:effectLst/>
                        </a:rPr>
                        <a:t>조사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r>
                        <a:rPr lang="en-US" sz="900" dirty="0" err="1" smtClean="0">
                          <a:effectLst/>
                        </a:rPr>
                        <a:t>내용</a:t>
                      </a:r>
                      <a:endParaRPr lang="ko-KR" altLang="en-US" sz="900" b="0" i="0" u="none" strike="noStrike" dirty="0">
                        <a:effectLst/>
                        <a:latin typeface="굴림체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61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effectLst/>
                          <a:latin typeface="굴림체"/>
                        </a:rPr>
                        <a:t>6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dirty="0" err="1" smtClean="0">
                          <a:effectLst/>
                        </a:rPr>
                        <a:t>자원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r>
                        <a:rPr lang="en-US" sz="900" dirty="0" err="1" smtClean="0">
                          <a:effectLst/>
                        </a:rPr>
                        <a:t>개발</a:t>
                      </a:r>
                      <a:r>
                        <a:rPr lang="en-US" sz="900" dirty="0" smtClean="0">
                          <a:effectLst/>
                        </a:rPr>
                        <a:t>: </a:t>
                      </a:r>
                      <a:r>
                        <a:rPr lang="en-US" sz="900" dirty="0" err="1" smtClean="0">
                          <a:effectLst/>
                        </a:rPr>
                        <a:t>개발과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r>
                        <a:rPr lang="en-US" sz="900" dirty="0" err="1" smtClean="0">
                          <a:effectLst/>
                        </a:rPr>
                        <a:t>환경보존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endParaRPr lang="ko-KR" altLang="en-US" sz="900" b="0" i="0" u="none" strike="noStrike" dirty="0">
                        <a:effectLst/>
                        <a:latin typeface="굴림체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dirty="0" err="1" smtClean="0">
                          <a:effectLst/>
                        </a:rPr>
                        <a:t>발표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r>
                        <a:rPr lang="en-US" sz="900" dirty="0" err="1" smtClean="0">
                          <a:effectLst/>
                        </a:rPr>
                        <a:t>주제</a:t>
                      </a:r>
                      <a:r>
                        <a:rPr lang="en-US" sz="900" dirty="0" smtClean="0">
                          <a:effectLst/>
                        </a:rPr>
                        <a:t> 정하기1, </a:t>
                      </a:r>
                      <a:r>
                        <a:rPr lang="en-US" sz="900" dirty="0" err="1" smtClean="0">
                          <a:effectLst/>
                        </a:rPr>
                        <a:t>현장</a:t>
                      </a:r>
                      <a:r>
                        <a:rPr lang="en-US" sz="900" dirty="0" smtClean="0">
                          <a:effectLst/>
                        </a:rPr>
                        <a:t> 견학1</a:t>
                      </a:r>
                      <a:endParaRPr lang="ko-KR" altLang="en-US" sz="900" b="0" i="0" u="none" strike="noStrike" dirty="0">
                        <a:effectLst/>
                        <a:latin typeface="굴림체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61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effectLst/>
                          <a:latin typeface="굴림체"/>
                        </a:rPr>
                        <a:t>7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dirty="0" err="1" smtClean="0">
                          <a:effectLst/>
                        </a:rPr>
                        <a:t>지질</a:t>
                      </a:r>
                      <a:r>
                        <a:rPr lang="en-US" sz="900" dirty="0" smtClean="0">
                          <a:effectLst/>
                        </a:rPr>
                        <a:t> 3D-모델링을 </a:t>
                      </a:r>
                      <a:r>
                        <a:rPr lang="en-US" sz="900" dirty="0" err="1" smtClean="0">
                          <a:effectLst/>
                        </a:rPr>
                        <a:t>이용한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r>
                        <a:rPr lang="en-US" sz="900" dirty="0" err="1" smtClean="0">
                          <a:effectLst/>
                        </a:rPr>
                        <a:t>자원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r>
                        <a:rPr lang="en-US" sz="900" dirty="0" err="1" smtClean="0">
                          <a:effectLst/>
                        </a:rPr>
                        <a:t>개발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r>
                        <a:rPr lang="en-US" sz="900" dirty="0" err="1" smtClean="0">
                          <a:effectLst/>
                        </a:rPr>
                        <a:t>계획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r>
                        <a:rPr lang="en-US" sz="900" dirty="0" err="1" smtClean="0">
                          <a:effectLst/>
                        </a:rPr>
                        <a:t>수립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endParaRPr lang="ko-KR" altLang="en-US" sz="900" b="0" i="0" u="none" strike="noStrike" dirty="0">
                        <a:effectLst/>
                        <a:latin typeface="굴림체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dirty="0" err="1" smtClean="0">
                          <a:effectLst/>
                        </a:rPr>
                        <a:t>조별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r>
                        <a:rPr lang="en-US" sz="900" dirty="0" err="1" smtClean="0">
                          <a:effectLst/>
                        </a:rPr>
                        <a:t>발표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r>
                        <a:rPr lang="en-US" sz="900" dirty="0" err="1" smtClean="0">
                          <a:effectLst/>
                        </a:rPr>
                        <a:t>준비</a:t>
                      </a:r>
                      <a:r>
                        <a:rPr lang="en-US" sz="900" dirty="0" smtClean="0">
                          <a:effectLst/>
                        </a:rPr>
                        <a:t>/3D </a:t>
                      </a:r>
                      <a:r>
                        <a:rPr lang="en-US" sz="900" dirty="0" err="1" smtClean="0">
                          <a:effectLst/>
                        </a:rPr>
                        <a:t>모델링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endParaRPr lang="ko-KR" altLang="en-US" sz="900" b="0" i="0" u="none" strike="noStrike" dirty="0">
                        <a:effectLst/>
                        <a:latin typeface="굴림체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61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effectLst/>
                          <a:latin typeface="굴림체"/>
                        </a:rPr>
                        <a:t>8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dirty="0" err="1" smtClean="0">
                          <a:effectLst/>
                        </a:rPr>
                        <a:t>중간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r>
                        <a:rPr lang="en-US" sz="900" dirty="0" err="1" smtClean="0">
                          <a:effectLst/>
                        </a:rPr>
                        <a:t>고사</a:t>
                      </a:r>
                      <a:endParaRPr lang="ko-KR" altLang="en-US" sz="900" b="0" i="0" u="none" strike="noStrike" dirty="0">
                        <a:effectLst/>
                        <a:latin typeface="굴림체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dirty="0" smtClean="0">
                          <a:effectLst/>
                        </a:rPr>
                        <a:t>3D-프린팅 </a:t>
                      </a:r>
                      <a:r>
                        <a:rPr lang="en-US" sz="900" dirty="0" err="1" smtClean="0">
                          <a:effectLst/>
                        </a:rPr>
                        <a:t>모델링</a:t>
                      </a:r>
                      <a:endParaRPr lang="ko-KR" altLang="en-US" sz="900" b="0" i="0" u="none" strike="noStrike" dirty="0">
                        <a:effectLst/>
                        <a:latin typeface="굴림체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603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effectLst/>
                          <a:latin typeface="굴림체"/>
                        </a:rPr>
                        <a:t>9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dirty="0" smtClean="0">
                          <a:effectLst/>
                        </a:rPr>
                        <a:t>3D-모델링/3D-프린팅이론및실습1 </a:t>
                      </a:r>
                      <a:endParaRPr lang="ko-KR" altLang="en-US" sz="900" b="0" i="0" u="none" strike="noStrike" dirty="0">
                        <a:effectLst/>
                        <a:latin typeface="굴림체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dirty="0" smtClean="0">
                          <a:effectLst/>
                        </a:rPr>
                        <a:t>3D-프린팅 </a:t>
                      </a:r>
                      <a:r>
                        <a:rPr lang="en-US" sz="900" dirty="0" err="1" smtClean="0">
                          <a:effectLst/>
                        </a:rPr>
                        <a:t>출력실습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endParaRPr lang="ko-KR" altLang="en-US" sz="900" b="0" i="0" u="none" strike="noStrike" dirty="0">
                        <a:effectLst/>
                        <a:latin typeface="굴림체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00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effectLst/>
                          <a:latin typeface="굴림체"/>
                        </a:rPr>
                        <a:t>10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dirty="0" smtClean="0">
                          <a:effectLst/>
                        </a:rPr>
                        <a:t>3D-모델링/3D-프린팅 </a:t>
                      </a:r>
                      <a:r>
                        <a:rPr lang="en-US" sz="900" dirty="0" err="1" smtClean="0">
                          <a:effectLst/>
                        </a:rPr>
                        <a:t>이론</a:t>
                      </a:r>
                      <a:r>
                        <a:rPr lang="en-US" sz="900" dirty="0" smtClean="0">
                          <a:effectLst/>
                        </a:rPr>
                        <a:t> 및 실습2</a:t>
                      </a:r>
                      <a:endParaRPr lang="ko-KR" altLang="en-US" sz="900" b="0" i="0" u="none" strike="noStrike" dirty="0">
                        <a:effectLst/>
                        <a:latin typeface="굴림체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dirty="0" err="1" smtClean="0">
                          <a:effectLst/>
                        </a:rPr>
                        <a:t>발표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r>
                        <a:rPr lang="en-US" sz="900" dirty="0" err="1" smtClean="0">
                          <a:effectLst/>
                        </a:rPr>
                        <a:t>주제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r>
                        <a:rPr lang="en-US" sz="900" dirty="0" err="1" smtClean="0">
                          <a:effectLst/>
                        </a:rPr>
                        <a:t>모사</a:t>
                      </a:r>
                      <a:r>
                        <a:rPr lang="en-US" sz="900" dirty="0" smtClean="0">
                          <a:effectLst/>
                        </a:rPr>
                        <a:t> 3D-프린팅 </a:t>
                      </a:r>
                      <a:r>
                        <a:rPr lang="en-US" sz="900" dirty="0" err="1" smtClean="0">
                          <a:effectLst/>
                        </a:rPr>
                        <a:t>출력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endParaRPr lang="ko-KR" altLang="en-US" sz="900" b="0" i="0" u="none" strike="noStrike" dirty="0">
                        <a:effectLst/>
                        <a:latin typeface="굴림체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00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effectLst/>
                          <a:latin typeface="굴림체"/>
                        </a:rPr>
                        <a:t>11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dirty="0" err="1" smtClean="0">
                          <a:effectLst/>
                        </a:rPr>
                        <a:t>주제</a:t>
                      </a:r>
                      <a:r>
                        <a:rPr lang="en-US" sz="900" dirty="0" smtClean="0">
                          <a:effectLst/>
                        </a:rPr>
                        <a:t> 발표1: 3D-모델링/</a:t>
                      </a:r>
                      <a:r>
                        <a:rPr lang="en-US" sz="900" dirty="0" err="1" smtClean="0">
                          <a:effectLst/>
                        </a:rPr>
                        <a:t>프린팅을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r>
                        <a:rPr lang="en-US" sz="900" dirty="0" err="1" smtClean="0">
                          <a:effectLst/>
                        </a:rPr>
                        <a:t>이용한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r>
                        <a:rPr lang="en-US" sz="900" dirty="0" err="1" smtClean="0">
                          <a:effectLst/>
                        </a:rPr>
                        <a:t>자원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r>
                        <a:rPr lang="en-US" sz="900" dirty="0" err="1" smtClean="0">
                          <a:effectLst/>
                        </a:rPr>
                        <a:t>개발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r>
                        <a:rPr lang="en-US" sz="900" dirty="0" err="1" smtClean="0">
                          <a:effectLst/>
                        </a:rPr>
                        <a:t>계획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r>
                        <a:rPr lang="en-US" sz="900" dirty="0" err="1" smtClean="0">
                          <a:effectLst/>
                        </a:rPr>
                        <a:t>수립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endParaRPr lang="ko-KR" altLang="en-US" sz="900" b="0" i="0" u="none" strike="noStrike" dirty="0">
                        <a:effectLst/>
                        <a:latin typeface="굴림체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dirty="0" err="1" smtClean="0">
                          <a:effectLst/>
                        </a:rPr>
                        <a:t>주제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r>
                        <a:rPr lang="en-US" sz="900" dirty="0" err="1" smtClean="0">
                          <a:effectLst/>
                        </a:rPr>
                        <a:t>발표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r>
                        <a:rPr lang="en-US" sz="900" dirty="0" err="1" smtClean="0">
                          <a:effectLst/>
                        </a:rPr>
                        <a:t>평가</a:t>
                      </a:r>
                      <a:r>
                        <a:rPr lang="en-US" sz="900" dirty="0" smtClean="0">
                          <a:effectLst/>
                        </a:rPr>
                        <a:t> 및 </a:t>
                      </a:r>
                      <a:r>
                        <a:rPr lang="en-US" sz="900" dirty="0" err="1" smtClean="0">
                          <a:effectLst/>
                        </a:rPr>
                        <a:t>과제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r>
                        <a:rPr lang="en-US" sz="900" dirty="0" err="1" smtClean="0">
                          <a:effectLst/>
                        </a:rPr>
                        <a:t>제출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endParaRPr lang="ko-KR" altLang="en-US" sz="900" b="0" i="0" u="none" strike="noStrike" dirty="0">
                        <a:effectLst/>
                        <a:latin typeface="굴림체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61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effectLst/>
                          <a:latin typeface="굴림체"/>
                        </a:rPr>
                        <a:t>12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dirty="0" err="1" smtClean="0">
                          <a:effectLst/>
                        </a:rPr>
                        <a:t>지구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r>
                        <a:rPr lang="en-US" sz="900" dirty="0" err="1" smtClean="0">
                          <a:effectLst/>
                        </a:rPr>
                        <a:t>환경</a:t>
                      </a:r>
                      <a:r>
                        <a:rPr lang="en-US" sz="900" dirty="0" smtClean="0">
                          <a:effectLst/>
                        </a:rPr>
                        <a:t>/</a:t>
                      </a:r>
                      <a:r>
                        <a:rPr lang="en-US" sz="900" dirty="0" err="1" smtClean="0">
                          <a:effectLst/>
                        </a:rPr>
                        <a:t>문화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r>
                        <a:rPr lang="en-US" sz="900" dirty="0" err="1" smtClean="0">
                          <a:effectLst/>
                        </a:rPr>
                        <a:t>사업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r>
                        <a:rPr lang="en-US" sz="900" dirty="0" err="1" smtClean="0">
                          <a:effectLst/>
                        </a:rPr>
                        <a:t>개요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endParaRPr lang="ko-KR" altLang="en-US" sz="900" b="0" i="0" u="none" strike="noStrike" dirty="0">
                        <a:effectLst/>
                        <a:latin typeface="굴림체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dirty="0" err="1" smtClean="0">
                          <a:effectLst/>
                        </a:rPr>
                        <a:t>우리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r>
                        <a:rPr lang="en-US" sz="900" dirty="0" err="1" smtClean="0">
                          <a:effectLst/>
                        </a:rPr>
                        <a:t>나라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r>
                        <a:rPr lang="en-US" sz="900" dirty="0" err="1" smtClean="0">
                          <a:effectLst/>
                        </a:rPr>
                        <a:t>지질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r>
                        <a:rPr lang="en-US" sz="900" dirty="0" err="1" smtClean="0">
                          <a:effectLst/>
                        </a:rPr>
                        <a:t>공원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r>
                        <a:rPr lang="en-US" sz="900" dirty="0" err="1" smtClean="0">
                          <a:effectLst/>
                        </a:rPr>
                        <a:t>사업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r>
                        <a:rPr lang="en-US" sz="900" dirty="0" err="1" smtClean="0">
                          <a:effectLst/>
                        </a:rPr>
                        <a:t>체계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r>
                        <a:rPr lang="en-US" sz="900" dirty="0" err="1" smtClean="0">
                          <a:effectLst/>
                        </a:rPr>
                        <a:t>조사</a:t>
                      </a:r>
                      <a:r>
                        <a:rPr lang="en-US" sz="900" dirty="0" smtClean="0">
                          <a:effectLst/>
                        </a:rPr>
                        <a:t>. </a:t>
                      </a:r>
                      <a:r>
                        <a:rPr lang="en-US" sz="900" dirty="0" err="1" smtClean="0">
                          <a:effectLst/>
                        </a:rPr>
                        <a:t>발표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r>
                        <a:rPr lang="en-US" sz="900" dirty="0" err="1" smtClean="0">
                          <a:effectLst/>
                        </a:rPr>
                        <a:t>주제</a:t>
                      </a:r>
                      <a:r>
                        <a:rPr lang="en-US" sz="900" dirty="0" smtClean="0">
                          <a:effectLst/>
                        </a:rPr>
                        <a:t> 정하기2 </a:t>
                      </a:r>
                      <a:endParaRPr lang="ko-KR" altLang="en-US" sz="900" b="0" i="0" u="none" strike="noStrike" dirty="0">
                        <a:effectLst/>
                        <a:latin typeface="굴림체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3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effectLst/>
                          <a:latin typeface="굴림체"/>
                        </a:rPr>
                        <a:t>13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dirty="0" err="1" smtClean="0">
                          <a:effectLst/>
                        </a:rPr>
                        <a:t>지질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r>
                        <a:rPr lang="en-US" sz="900" dirty="0" err="1" smtClean="0">
                          <a:effectLst/>
                        </a:rPr>
                        <a:t>공원을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r>
                        <a:rPr lang="en-US" sz="900" dirty="0" err="1" smtClean="0">
                          <a:effectLst/>
                        </a:rPr>
                        <a:t>위한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r>
                        <a:rPr lang="en-US" sz="900" dirty="0" err="1" smtClean="0">
                          <a:effectLst/>
                        </a:rPr>
                        <a:t>지질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r>
                        <a:rPr lang="en-US" sz="900" dirty="0" err="1" smtClean="0">
                          <a:effectLst/>
                        </a:rPr>
                        <a:t>조사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endParaRPr lang="ko-KR" altLang="en-US" sz="900" b="0" i="0" u="none" strike="noStrike" dirty="0">
                        <a:effectLst/>
                        <a:latin typeface="굴림체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dirty="0" err="1" smtClean="0">
                          <a:effectLst/>
                        </a:rPr>
                        <a:t>해외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r>
                        <a:rPr lang="en-US" sz="900" dirty="0" err="1" smtClean="0">
                          <a:effectLst/>
                        </a:rPr>
                        <a:t>지질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r>
                        <a:rPr lang="en-US" sz="900" dirty="0" err="1" smtClean="0">
                          <a:effectLst/>
                        </a:rPr>
                        <a:t>공원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r>
                        <a:rPr lang="en-US" sz="900" dirty="0" err="1" smtClean="0">
                          <a:effectLst/>
                        </a:rPr>
                        <a:t>사업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r>
                        <a:rPr lang="en-US" sz="900" dirty="0" err="1" smtClean="0">
                          <a:effectLst/>
                        </a:rPr>
                        <a:t>성공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r>
                        <a:rPr lang="en-US" sz="900" dirty="0" err="1" smtClean="0">
                          <a:effectLst/>
                        </a:rPr>
                        <a:t>사례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r>
                        <a:rPr lang="en-US" sz="900" dirty="0" err="1" smtClean="0">
                          <a:effectLst/>
                        </a:rPr>
                        <a:t>조사</a:t>
                      </a:r>
                      <a:r>
                        <a:rPr lang="en-US" sz="900" dirty="0" smtClean="0">
                          <a:effectLst/>
                        </a:rPr>
                        <a:t>/</a:t>
                      </a:r>
                      <a:r>
                        <a:rPr lang="en-US" sz="900" dirty="0" err="1" smtClean="0">
                          <a:effectLst/>
                        </a:rPr>
                        <a:t>발표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r>
                        <a:rPr lang="en-US" sz="900" dirty="0" err="1" smtClean="0">
                          <a:effectLst/>
                        </a:rPr>
                        <a:t>준비</a:t>
                      </a:r>
                      <a:r>
                        <a:rPr lang="en-US" sz="900" dirty="0" smtClean="0">
                          <a:effectLst/>
                        </a:rPr>
                        <a:t>, </a:t>
                      </a:r>
                      <a:r>
                        <a:rPr lang="en-US" sz="900" dirty="0" err="1" smtClean="0">
                          <a:effectLst/>
                        </a:rPr>
                        <a:t>현장</a:t>
                      </a:r>
                      <a:r>
                        <a:rPr lang="en-US" sz="900" dirty="0" smtClean="0">
                          <a:effectLst/>
                        </a:rPr>
                        <a:t> 견학2 </a:t>
                      </a:r>
                      <a:endParaRPr lang="ko-KR" altLang="en-US" sz="900" b="0" i="0" u="none" strike="noStrike" dirty="0">
                        <a:effectLst/>
                        <a:latin typeface="굴림체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강의 계획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19651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내용 개체 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96111985"/>
              </p:ext>
            </p:extLst>
          </p:nvPr>
        </p:nvGraphicFramePr>
        <p:xfrm>
          <a:off x="1475656" y="1700808"/>
          <a:ext cx="6223000" cy="1730871"/>
        </p:xfrm>
        <a:graphic>
          <a:graphicData uri="http://schemas.openxmlformats.org/drawingml/2006/table">
            <a:tbl>
              <a:tblPr/>
              <a:tblGrid>
                <a:gridCol w="895856"/>
                <a:gridCol w="3906572"/>
                <a:gridCol w="1420572"/>
              </a:tblGrid>
              <a:tr h="37655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1" i="0" u="none" strike="noStrike" dirty="0">
                          <a:effectLst/>
                          <a:latin typeface="굴림"/>
                        </a:rPr>
                        <a:t>주차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1" i="0" u="none" strike="noStrike">
                          <a:effectLst/>
                          <a:latin typeface="굴림"/>
                        </a:rPr>
                        <a:t>수업내용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1" i="0" u="none" strike="noStrike">
                          <a:effectLst/>
                          <a:latin typeface="굴림"/>
                        </a:rPr>
                        <a:t>교재범위 및 과제물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754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effectLst/>
                          <a:latin typeface="굴림체"/>
                        </a:rPr>
                        <a:t>14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dirty="0" err="1" smtClean="0">
                          <a:effectLst/>
                        </a:rPr>
                        <a:t>주제</a:t>
                      </a:r>
                      <a:r>
                        <a:rPr lang="en-US" sz="900" dirty="0" smtClean="0">
                          <a:effectLst/>
                        </a:rPr>
                        <a:t> 발표2: 3D-모델링/</a:t>
                      </a:r>
                      <a:r>
                        <a:rPr lang="en-US" sz="900" dirty="0" err="1" smtClean="0">
                          <a:effectLst/>
                        </a:rPr>
                        <a:t>프린팅을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r>
                        <a:rPr lang="en-US" sz="900" dirty="0" err="1" smtClean="0">
                          <a:effectLst/>
                        </a:rPr>
                        <a:t>이용한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r>
                        <a:rPr lang="en-US" sz="900" dirty="0" err="1" smtClean="0">
                          <a:effectLst/>
                        </a:rPr>
                        <a:t>지질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r>
                        <a:rPr lang="en-US" sz="900" dirty="0" err="1" smtClean="0">
                          <a:effectLst/>
                        </a:rPr>
                        <a:t>공원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r>
                        <a:rPr lang="en-US" sz="900" dirty="0" err="1" smtClean="0">
                          <a:effectLst/>
                        </a:rPr>
                        <a:t>운영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r>
                        <a:rPr lang="en-US" sz="900" dirty="0" err="1" smtClean="0">
                          <a:effectLst/>
                        </a:rPr>
                        <a:t>계획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r>
                        <a:rPr lang="en-US" sz="900" dirty="0" err="1" smtClean="0">
                          <a:effectLst/>
                        </a:rPr>
                        <a:t>수립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endParaRPr lang="ko-KR" altLang="en-US" sz="900" b="0" i="0" u="none" strike="noStrike" dirty="0">
                        <a:effectLst/>
                        <a:latin typeface="굴림체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dirty="0" err="1" smtClean="0">
                          <a:effectLst/>
                        </a:rPr>
                        <a:t>문화재와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r>
                        <a:rPr lang="en-US" sz="900" dirty="0" err="1" smtClean="0">
                          <a:effectLst/>
                        </a:rPr>
                        <a:t>지질학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r>
                        <a:rPr lang="en-US" sz="900" dirty="0" err="1" smtClean="0">
                          <a:effectLst/>
                        </a:rPr>
                        <a:t>토론</a:t>
                      </a:r>
                      <a:r>
                        <a:rPr lang="en-US" sz="900" dirty="0" smtClean="0">
                          <a:effectLst/>
                        </a:rPr>
                        <a:t>, </a:t>
                      </a:r>
                      <a:r>
                        <a:rPr lang="en-US" sz="900" dirty="0" err="1" smtClean="0">
                          <a:effectLst/>
                        </a:rPr>
                        <a:t>지질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r>
                        <a:rPr lang="en-US" sz="900" dirty="0" err="1" smtClean="0">
                          <a:effectLst/>
                        </a:rPr>
                        <a:t>공원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r>
                        <a:rPr lang="en-US" sz="900" dirty="0" err="1" smtClean="0">
                          <a:effectLst/>
                        </a:rPr>
                        <a:t>사업의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r>
                        <a:rPr lang="en-US" sz="900" dirty="0" err="1" smtClean="0">
                          <a:effectLst/>
                        </a:rPr>
                        <a:t>미래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r>
                        <a:rPr lang="en-US" sz="900" dirty="0" err="1" smtClean="0">
                          <a:effectLst/>
                        </a:rPr>
                        <a:t>토론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endParaRPr lang="ko-KR" altLang="en-US" sz="900" b="0" i="0" u="none" strike="noStrike" dirty="0">
                        <a:effectLst/>
                        <a:latin typeface="굴림체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677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effectLst/>
                          <a:latin typeface="굴림체"/>
                        </a:rPr>
                        <a:t>15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dirty="0" err="1" smtClean="0">
                          <a:effectLst/>
                        </a:rPr>
                        <a:t>기말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r>
                        <a:rPr lang="en-US" sz="900" dirty="0" err="1" smtClean="0">
                          <a:effectLst/>
                        </a:rPr>
                        <a:t>고사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r>
                        <a:rPr lang="ko-KR" altLang="en-US" sz="900" b="0" i="0" u="none" strike="noStrike" dirty="0">
                          <a:effectLst/>
                          <a:latin typeface="굴림체"/>
                        </a:rPr>
                        <a:t/>
                      </a:r>
                      <a:br>
                        <a:rPr lang="ko-KR" altLang="en-US" sz="900" b="0" i="0" u="none" strike="noStrike" dirty="0">
                          <a:effectLst/>
                          <a:latin typeface="굴림체"/>
                        </a:rPr>
                      </a:br>
                      <a:r>
                        <a:rPr lang="ko-KR" altLang="en-US" sz="900" b="0" i="0" u="none" strike="noStrike" dirty="0">
                          <a:effectLst/>
                          <a:latin typeface="굴림체"/>
                        </a:rPr>
                        <a:t>  </a:t>
                      </a:r>
                      <a:br>
                        <a:rPr lang="ko-KR" altLang="en-US" sz="900" b="0" i="0" u="none" strike="noStrike" dirty="0">
                          <a:effectLst/>
                          <a:latin typeface="굴림체"/>
                        </a:rPr>
                      </a:br>
                      <a:endParaRPr lang="ko-KR" altLang="en-US" sz="900" b="0" i="0" u="none" strike="noStrike" dirty="0">
                        <a:effectLst/>
                        <a:latin typeface="굴림체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dirty="0" err="1" smtClean="0">
                          <a:effectLst/>
                        </a:rPr>
                        <a:t>강의</a:t>
                      </a:r>
                      <a:r>
                        <a:rPr lang="en-US" sz="900" dirty="0" smtClean="0">
                          <a:effectLst/>
                        </a:rPr>
                        <a:t> 및 </a:t>
                      </a:r>
                      <a:r>
                        <a:rPr lang="en-US" sz="900" dirty="0" err="1" smtClean="0">
                          <a:effectLst/>
                        </a:rPr>
                        <a:t>실습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r>
                        <a:rPr lang="en-US" sz="900" dirty="0" err="1" smtClean="0">
                          <a:effectLst/>
                        </a:rPr>
                        <a:t>내용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r>
                        <a:rPr lang="en-US" sz="900" dirty="0" err="1" smtClean="0">
                          <a:effectLst/>
                        </a:rPr>
                        <a:t>개선에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r>
                        <a:rPr lang="en-US" sz="900" dirty="0" err="1" smtClean="0">
                          <a:effectLst/>
                        </a:rPr>
                        <a:t>대한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r>
                        <a:rPr lang="en-US" sz="900" dirty="0" err="1" smtClean="0">
                          <a:effectLst/>
                        </a:rPr>
                        <a:t>제언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endParaRPr lang="ko-KR" altLang="en-US" sz="900" b="0" i="0" u="none" strike="noStrike" dirty="0">
                        <a:effectLst/>
                        <a:latin typeface="굴림체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072634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고구려 벽화">
  <a:themeElements>
    <a:clrScheme name="고구려 벽화">
      <a:dk1>
        <a:sysClr val="windowText" lastClr="000000"/>
      </a:dk1>
      <a:lt1>
        <a:sysClr val="window" lastClr="FFFFFF"/>
      </a:lt1>
      <a:dk2>
        <a:srgbClr val="433021"/>
      </a:dk2>
      <a:lt2>
        <a:srgbClr val="E8D8CA"/>
      </a:lt2>
      <a:accent1>
        <a:srgbClr val="E49458"/>
      </a:accent1>
      <a:accent2>
        <a:srgbClr val="74AD8D"/>
      </a:accent2>
      <a:accent3>
        <a:srgbClr val="D4AC30"/>
      </a:accent3>
      <a:accent4>
        <a:srgbClr val="7BA5BE"/>
      </a:accent4>
      <a:accent5>
        <a:srgbClr val="E4A098"/>
      </a:accent5>
      <a:accent6>
        <a:srgbClr val="70B4B7"/>
      </a:accent6>
      <a:hlink>
        <a:srgbClr val="008685"/>
      </a:hlink>
      <a:folHlink>
        <a:srgbClr val="EA5A23"/>
      </a:folHlink>
    </a:clrScheme>
    <a:fontScheme name="고구려 벽화">
      <a:majorFont>
        <a:latin typeface="Georgia"/>
        <a:ea typeface=""/>
        <a:cs typeface=""/>
        <a:font script="Cyrl" typeface="Times New Roman"/>
        <a:font script="Grek" typeface="Times New Roman"/>
        <a:font script="Jpan" typeface="ＭＳ Ｐゴシック"/>
        <a:font script="Hang" typeface="HY견명조"/>
        <a:font script="Hans" typeface="宋体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eorgia"/>
        <a:ea typeface=""/>
        <a:cs typeface=""/>
        <a:font script="Cyrl" typeface="Times New Roman"/>
        <a:font script="Grek" typeface="Times New Roman"/>
        <a:font script="Jpan" typeface="ＭＳ Ｐゴシック"/>
        <a:font script="Hang" typeface="HY견명조"/>
        <a:font script="Hans" typeface="宋体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고구려 벽화">
      <a: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18000">
              <a:schemeClr val="phClr">
                <a:tint val="20000"/>
                <a:shade val="100000"/>
                <a:hueMod val="100000"/>
                <a:satMod val="100000"/>
              </a:schemeClr>
            </a:gs>
            <a:gs pos="87000">
              <a:schemeClr val="phClr">
                <a:tint val="100000"/>
                <a:shade val="100000"/>
                <a:hueMod val="100000"/>
                <a:satMod val="100000"/>
              </a:schemeClr>
            </a:gs>
          </a:gsLst>
          <a:lin ang="2700000" scaled="1"/>
        </a:gradFill>
        <a:gradFill rotWithShape="1">
          <a:gsLst>
            <a:gs pos="0">
              <a:schemeClr val="phClr">
                <a:tint val="95000"/>
                <a:shade val="100000"/>
                <a:hueMod val="100000"/>
                <a:satMod val="100000"/>
              </a:schemeClr>
            </a:gs>
            <a:gs pos="100000">
              <a:schemeClr val="phClr">
                <a:tint val="100000"/>
                <a:shade val="95000"/>
                <a:hueMod val="100000"/>
                <a:satMod val="100000"/>
              </a:schemeClr>
            </a:gs>
          </a:gsLst>
          <a:lin ang="0" scaled="1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dir="5400000" algn="tl">
              <a:srgbClr val="EBE9ED">
                <a:alpha val="0"/>
              </a:srgbClr>
            </a:outerShdw>
          </a:effectLst>
        </a:effectStyle>
        <a:effectStyle>
          <a:effectLst>
            <a:outerShdw blurRad="12700" dir="5400000" algn="tl">
              <a:srgbClr val="EBE9ED">
                <a:alpha val="2745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19200000"/>
            </a:lightRig>
          </a:scene3d>
          <a:sp3d prstMaterial="matte">
            <a:bevelT h="8890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101600" dist="76200" dir="2700000" algn="bl">
              <a:srgbClr val="000000">
                <a:alpha val="30588"/>
              </a:srgbClr>
            </a:outerShdw>
          </a:effectLst>
          <a:scene3d>
            <a:camera prst="orthographicFront" fov="0">
              <a:rot lat="0" lon="0" rev="0"/>
            </a:camera>
            <a:lightRig rig="chilly" dir="t">
              <a:rot lat="0" lon="0" rev="4200000"/>
            </a:lightRig>
          </a:scene3d>
          <a:sp3d contourW="25400" prstMaterial="matte">
            <a:bevelT h="88900"/>
            <a:contourClr>
              <a:srgbClr val="FFFFFF">
                <a:alpha val="0"/>
              </a:srgbClr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95000"/>
                <a:shade val="100000"/>
                <a:hueMod val="100000"/>
                <a:satMod val="100000"/>
              </a:schemeClr>
            </a:gs>
            <a:gs pos="60000">
              <a:schemeClr val="phClr">
                <a:tint val="100000"/>
                <a:shade val="55000"/>
                <a:hueMod val="100000"/>
                <a:satMod val="100000"/>
              </a:schemeClr>
            </a:gs>
          </a:gsLst>
          <a:path path="circle">
            <a:fillToRect l="50000" t="90000" r="50000" b="10000"/>
          </a:path>
        </a:gradFill>
        <a:blipFill>
          <a:blip xmlns:r="http://schemas.openxmlformats.org/officeDocument/2006/relationships" r:embed="rId1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3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Hunting</Template>
  <TotalTime>59</TotalTime>
  <Words>280</Words>
  <Application>Microsoft Office PowerPoint</Application>
  <PresentationFormat>화면 슬라이드 쇼(4:3)</PresentationFormat>
  <Paragraphs>72</Paragraphs>
  <Slides>4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5" baseType="lpstr">
      <vt:lpstr>고구려 벽화</vt:lpstr>
      <vt:lpstr>지질융합기술특강 및 실습</vt:lpstr>
      <vt:lpstr>교과목 정보</vt:lpstr>
      <vt:lpstr>강의 계획</vt:lpstr>
      <vt:lpstr>PowerPoint 프레젠테이션</vt:lpstr>
    </vt:vector>
  </TitlesOfParts>
  <Company>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Geochemistry &amp; Lab</dc:title>
  <dc:creator>user</dc:creator>
  <cp:lastModifiedBy>Jae-Young Yu</cp:lastModifiedBy>
  <cp:revision>12</cp:revision>
  <dcterms:created xsi:type="dcterms:W3CDTF">2012-03-04T11:34:30Z</dcterms:created>
  <dcterms:modified xsi:type="dcterms:W3CDTF">2015-09-01T02:40:06Z</dcterms:modified>
</cp:coreProperties>
</file>